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5"/>
  </p:notesMasterIdLst>
  <p:sldIdLst>
    <p:sldId id="273" r:id="rId6"/>
    <p:sldId id="283" r:id="rId7"/>
    <p:sldId id="288" r:id="rId8"/>
    <p:sldId id="292" r:id="rId9"/>
    <p:sldId id="297" r:id="rId10"/>
    <p:sldId id="294" r:id="rId11"/>
    <p:sldId id="298" r:id="rId12"/>
    <p:sldId id="295" r:id="rId13"/>
    <p:sldId id="296" r:id="rId14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00FFFF"/>
    <a:srgbClr val="66FFFF"/>
    <a:srgbClr val="000000"/>
    <a:srgbClr val="FFD457"/>
    <a:srgbClr val="006325"/>
    <a:srgbClr val="BCBEC0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618" y="-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08/01/2019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21188"/>
            <a:ext cx="5619750" cy="4189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1-9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10 and up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953000"/>
            <a:ext cx="8305800" cy="10668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Washoe County </a:t>
            </a:r>
            <a:r>
              <a:rPr lang="en-US" sz="2800" b="1" i="1" dirty="0" smtClean="0">
                <a:solidFill>
                  <a:schemeClr val="tx1"/>
                </a:solidFill>
              </a:rPr>
              <a:t>Board of Adjustment</a:t>
            </a:r>
          </a:p>
          <a:p>
            <a:pPr>
              <a:spcBef>
                <a:spcPts val="0"/>
              </a:spcBef>
            </a:pPr>
            <a:r>
              <a:rPr lang="en-US" sz="2400" b="1" i="1" dirty="0" smtClean="0">
                <a:solidFill>
                  <a:schemeClr val="tx1"/>
                </a:solidFill>
              </a:rPr>
              <a:t>August 1, 2019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3400" y="1447800"/>
            <a:ext cx="8229600" cy="811530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</a:rPr>
              <a:t>Sphere of Influence (SOI) and Extra Territorial Jurisdiction </a:t>
            </a:r>
            <a:r>
              <a:rPr lang="en-US" sz="4000" smtClean="0">
                <a:solidFill>
                  <a:schemeClr val="tx1"/>
                </a:solidFill>
              </a:rPr>
              <a:t/>
            </a:r>
            <a:br>
              <a:rPr lang="en-US" sz="4000" smtClean="0">
                <a:solidFill>
                  <a:schemeClr val="tx1"/>
                </a:solidFill>
              </a:rPr>
            </a:br>
            <a:r>
              <a:rPr lang="en-US" sz="4000" smtClean="0">
                <a:solidFill>
                  <a:schemeClr val="tx1"/>
                </a:solidFill>
              </a:rPr>
              <a:t> 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60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848600" cy="792162"/>
          </a:xfrm>
        </p:spPr>
        <p:txBody>
          <a:bodyPr/>
          <a:lstStyle/>
          <a:p>
            <a:r>
              <a:rPr lang="en-US" dirty="0" smtClean="0"/>
              <a:t>Sphere of Influence Map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975836"/>
            <a:ext cx="6400800" cy="5836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852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696200" cy="792162"/>
          </a:xfrm>
        </p:spPr>
        <p:txBody>
          <a:bodyPr/>
          <a:lstStyle/>
          <a:p>
            <a:r>
              <a:rPr lang="en-US" dirty="0" smtClean="0"/>
              <a:t>Interlocal Agreements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72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City of Reno</a:t>
            </a:r>
          </a:p>
          <a:p>
            <a:pPr lvl="1"/>
            <a:r>
              <a:rPr lang="en-US" sz="2800" dirty="0" smtClean="0"/>
              <a:t>Signed January 28, 2003 </a:t>
            </a:r>
          </a:p>
          <a:p>
            <a:r>
              <a:rPr lang="en-US" sz="2800" dirty="0" smtClean="0"/>
              <a:t>City of Sparks</a:t>
            </a:r>
          </a:p>
          <a:p>
            <a:pPr lvl="1"/>
            <a:r>
              <a:rPr lang="en-US" sz="2800" dirty="0" smtClean="0"/>
              <a:t>Signed February 17, 2004</a:t>
            </a:r>
            <a:endParaRPr lang="en-US" sz="2800" dirty="0"/>
          </a:p>
          <a:p>
            <a:pPr marL="342900" lvl="1" indent="-342900">
              <a:buFont typeface="Wingdings" pitchFamily="2" charset="2"/>
              <a:buChar char="§"/>
            </a:pPr>
            <a:r>
              <a:rPr lang="en-US" sz="2800" b="1" dirty="0" smtClean="0"/>
              <a:t>The Cities of Reno and Sparks </a:t>
            </a:r>
            <a:r>
              <a:rPr lang="en-US" sz="2800" b="1" dirty="0"/>
              <a:t>may exercise any power conferred pursuant to NRS 278.010 to NRS 278.630</a:t>
            </a:r>
          </a:p>
          <a:p>
            <a:endParaRPr lang="en-US" sz="2800" dirty="0" smtClean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10459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696200" cy="792162"/>
          </a:xfrm>
        </p:spPr>
        <p:txBody>
          <a:bodyPr/>
          <a:lstStyle/>
          <a:p>
            <a:r>
              <a:rPr lang="en-US" dirty="0" smtClean="0"/>
              <a:t>Reno’s SOI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Reno’s Responsibilities</a:t>
            </a:r>
          </a:p>
          <a:p>
            <a:pPr lvl="1"/>
            <a:r>
              <a:rPr lang="en-US" dirty="0" smtClean="0"/>
              <a:t> Building Permits</a:t>
            </a:r>
          </a:p>
          <a:p>
            <a:pPr lvl="1"/>
            <a:r>
              <a:rPr lang="en-US" dirty="0"/>
              <a:t> </a:t>
            </a:r>
            <a:r>
              <a:rPr lang="en-US" dirty="0" smtClean="0"/>
              <a:t>New Discretionary Applications</a:t>
            </a:r>
          </a:p>
          <a:p>
            <a:pPr lvl="1"/>
            <a:r>
              <a:rPr lang="en-US" dirty="0"/>
              <a:t> </a:t>
            </a:r>
            <a:r>
              <a:rPr lang="en-US" dirty="0" smtClean="0"/>
              <a:t>WC Approved Discretionary Applications (Case by Case)</a:t>
            </a:r>
          </a:p>
          <a:p>
            <a:pPr lvl="1"/>
            <a:r>
              <a:rPr lang="en-US" dirty="0"/>
              <a:t> </a:t>
            </a:r>
            <a:r>
              <a:rPr lang="en-US" dirty="0" smtClean="0"/>
              <a:t>Planning (Development/Municipal Code) Standards </a:t>
            </a:r>
          </a:p>
          <a:p>
            <a:r>
              <a:rPr lang="en-US" dirty="0" smtClean="0"/>
              <a:t>Washoe County’s Responsibilities</a:t>
            </a:r>
          </a:p>
          <a:p>
            <a:pPr lvl="1"/>
            <a:r>
              <a:rPr lang="en-US" dirty="0" smtClean="0"/>
              <a:t> Business Licensing</a:t>
            </a:r>
          </a:p>
          <a:p>
            <a:pPr lvl="1"/>
            <a:r>
              <a:rPr lang="en-US" dirty="0"/>
              <a:t> </a:t>
            </a:r>
            <a:r>
              <a:rPr lang="en-US" dirty="0" smtClean="0"/>
              <a:t>Code Enforcement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193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696200" cy="792162"/>
          </a:xfrm>
        </p:spPr>
        <p:txBody>
          <a:bodyPr/>
          <a:lstStyle/>
          <a:p>
            <a:r>
              <a:rPr lang="en-US" dirty="0" smtClean="0"/>
              <a:t>Sparks’ SOI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Sparks Responsibilities</a:t>
            </a:r>
          </a:p>
          <a:p>
            <a:pPr lvl="1"/>
            <a:r>
              <a:rPr lang="en-US" dirty="0" smtClean="0"/>
              <a:t>New Discretionary Applications</a:t>
            </a:r>
          </a:p>
          <a:p>
            <a:pPr lvl="1"/>
            <a:r>
              <a:rPr lang="en-US" dirty="0" smtClean="0"/>
              <a:t>Planning (Development/Municipal Code) Standards </a:t>
            </a:r>
          </a:p>
          <a:p>
            <a:r>
              <a:rPr lang="en-US" dirty="0" smtClean="0"/>
              <a:t>Washoe County’s Responsibilities</a:t>
            </a:r>
          </a:p>
          <a:p>
            <a:pPr lvl="1"/>
            <a:r>
              <a:rPr lang="en-US" dirty="0" smtClean="0"/>
              <a:t>Building Permits </a:t>
            </a:r>
          </a:p>
          <a:p>
            <a:pPr lvl="1"/>
            <a:r>
              <a:rPr lang="en-US" dirty="0"/>
              <a:t>WC Approved Discretionary Applications (Case by Case)</a:t>
            </a:r>
            <a:endParaRPr lang="en-US" dirty="0" smtClean="0"/>
          </a:p>
          <a:p>
            <a:pPr lvl="1"/>
            <a:r>
              <a:rPr lang="en-US" dirty="0" smtClean="0"/>
              <a:t>Business Licensing</a:t>
            </a:r>
          </a:p>
          <a:p>
            <a:pPr lvl="1"/>
            <a:r>
              <a:rPr lang="en-US" dirty="0" smtClean="0"/>
              <a:t>Code Enforcement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196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696200" cy="792162"/>
          </a:xfrm>
        </p:spPr>
        <p:txBody>
          <a:bodyPr/>
          <a:lstStyle/>
          <a:p>
            <a:r>
              <a:rPr lang="en-US" dirty="0" smtClean="0"/>
              <a:t>SOI Problems/Challenges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6482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Confusion of the residences</a:t>
            </a:r>
          </a:p>
          <a:p>
            <a:r>
              <a:rPr lang="en-US" dirty="0" smtClean="0"/>
              <a:t>Confusion by staff, who provides the services?</a:t>
            </a:r>
          </a:p>
          <a:p>
            <a:r>
              <a:rPr lang="en-US" dirty="0" smtClean="0"/>
              <a:t>Taxation without representation (still in WC, but controlled by the City)</a:t>
            </a:r>
          </a:p>
          <a:p>
            <a:r>
              <a:rPr lang="en-US" dirty="0" smtClean="0"/>
              <a:t>Enforcing code enforcement and business license activities (inconsistency)</a:t>
            </a:r>
          </a:p>
          <a:p>
            <a:r>
              <a:rPr lang="en-US" dirty="0" smtClean="0"/>
              <a:t>Provision of certain services are not specified in the interlocal agreements (i.e. boundary line </a:t>
            </a:r>
            <a:r>
              <a:rPr lang="en-US" dirty="0" smtClean="0"/>
              <a:t>adjustments, reversion to acreage, parcel maps, ministerial </a:t>
            </a:r>
            <a:r>
              <a:rPr lang="en-US" dirty="0" smtClean="0"/>
              <a:t>activities)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54037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-76200"/>
            <a:ext cx="8915400" cy="914400"/>
          </a:xfrm>
        </p:spPr>
        <p:txBody>
          <a:bodyPr/>
          <a:lstStyle/>
          <a:p>
            <a:r>
              <a:rPr lang="en-US" sz="3600" dirty="0" smtClean="0"/>
              <a:t>Areas Added or </a:t>
            </a:r>
            <a:br>
              <a:rPr lang="en-US" sz="3600" dirty="0" smtClean="0"/>
            </a:br>
            <a:r>
              <a:rPr lang="en-US" sz="3600" dirty="0" smtClean="0"/>
              <a:t>Removed from SOI</a:t>
            </a: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720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From WC to City</a:t>
            </a:r>
            <a:endParaRPr lang="en-US" sz="2800" dirty="0" smtClean="0"/>
          </a:p>
          <a:p>
            <a:pPr lvl="1"/>
            <a:r>
              <a:rPr lang="en-US" sz="2800" dirty="0" smtClean="0"/>
              <a:t>Utilize the County’s regulatory zoning, using translation table in Regional Plan.</a:t>
            </a:r>
          </a:p>
          <a:p>
            <a:pPr lvl="1"/>
            <a:r>
              <a:rPr lang="en-US" sz="2800" dirty="0" smtClean="0"/>
              <a:t>City must process a master plan amendment</a:t>
            </a:r>
            <a:endParaRPr lang="en-US" sz="2800" dirty="0" smtClean="0"/>
          </a:p>
          <a:p>
            <a:r>
              <a:rPr lang="en-US" sz="2800" dirty="0" smtClean="0"/>
              <a:t>From City to WC</a:t>
            </a:r>
            <a:endParaRPr lang="en-US" sz="2800" dirty="0" smtClean="0"/>
          </a:p>
          <a:p>
            <a:pPr lvl="1"/>
            <a:r>
              <a:rPr lang="en-US" sz="2800" dirty="0"/>
              <a:t>Utilize the </a:t>
            </a:r>
            <a:r>
              <a:rPr lang="en-US" sz="2800" dirty="0" smtClean="0"/>
              <a:t>City’s </a:t>
            </a:r>
            <a:r>
              <a:rPr lang="en-US" sz="2800" dirty="0"/>
              <a:t>regulatory </a:t>
            </a:r>
            <a:r>
              <a:rPr lang="en-US" sz="2800" dirty="0" smtClean="0"/>
              <a:t>zoning and master plan land use  </a:t>
            </a:r>
            <a:r>
              <a:rPr lang="en-US" sz="2800" dirty="0"/>
              <a:t>using translation table in Regional </a:t>
            </a:r>
            <a:r>
              <a:rPr lang="en-US" sz="2800" dirty="0" smtClean="0"/>
              <a:t>Plan.</a:t>
            </a:r>
          </a:p>
          <a:p>
            <a:pPr lvl="1"/>
            <a:r>
              <a:rPr lang="en-US" sz="2800" dirty="0" smtClean="0"/>
              <a:t>Washoe County processes a master pla</a:t>
            </a:r>
            <a:r>
              <a:rPr lang="en-US" sz="2800" dirty="0" smtClean="0"/>
              <a:t>n and regulatory zone amendment.</a:t>
            </a:r>
            <a:endParaRPr lang="en-US" sz="2800" dirty="0" smtClean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95686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696200" cy="792162"/>
          </a:xfrm>
        </p:spPr>
        <p:txBody>
          <a:bodyPr/>
          <a:lstStyle/>
          <a:p>
            <a:r>
              <a:rPr lang="en-US" dirty="0" smtClean="0"/>
              <a:t>SOI Rollbacks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60474"/>
            <a:ext cx="8162925" cy="5307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441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696200" cy="792162"/>
          </a:xfrm>
        </p:spPr>
        <p:txBody>
          <a:bodyPr/>
          <a:lstStyle/>
          <a:p>
            <a:r>
              <a:rPr lang="en-US" dirty="0" smtClean="0"/>
              <a:t>SOI Rollbacks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200"/>
            <a:ext cx="308917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472" y="1600200"/>
            <a:ext cx="3041258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465" y="1112874"/>
            <a:ext cx="2742853" cy="341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9198546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Props1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2200D7ED-6620-45A0-9F13-862FEFE886A3}">
  <ds:schemaRefs>
    <ds:schemaRef ds:uri="CEA9126C-A9B1-4F4A-855C-DD0F845697D2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sharepoint/v3"/>
    <ds:schemaRef ds:uri="a94d8b85-37e1-4d17-8d55-8b7d207932bb"/>
    <ds:schemaRef ds:uri="http://purl.org/dc/terms/"/>
    <ds:schemaRef ds:uri="http://schemas.microsoft.com/sharepoint/v3/field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2799</TotalTime>
  <Words>258</Words>
  <Application>Microsoft Office PowerPoint</Application>
  <PresentationFormat>On-screen Show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PowerPoint_Template_2015</vt:lpstr>
      <vt:lpstr>Sphere of Influence (SOI) and Extra Territorial Jurisdiction   </vt:lpstr>
      <vt:lpstr>Sphere of Influence Map</vt:lpstr>
      <vt:lpstr>Interlocal Agreements</vt:lpstr>
      <vt:lpstr>Reno’s SOI</vt:lpstr>
      <vt:lpstr>Sparks’ SOI</vt:lpstr>
      <vt:lpstr>SOI Problems/Challenges</vt:lpstr>
      <vt:lpstr>Areas Added or  Removed from SOI</vt:lpstr>
      <vt:lpstr>SOI Rollbacks</vt:lpstr>
      <vt:lpstr>SOI Rollbacks</vt:lpstr>
    </vt:vector>
  </TitlesOfParts>
  <Company>Washoe County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Trevor</cp:lastModifiedBy>
  <cp:revision>96</cp:revision>
  <cp:lastPrinted>2014-10-07T22:54:33Z</cp:lastPrinted>
  <dcterms:created xsi:type="dcterms:W3CDTF">2015-09-25T21:46:02Z</dcterms:created>
  <dcterms:modified xsi:type="dcterms:W3CDTF">2019-08-01T17:46:43Z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